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Анализ состояния и использования трудовых ресурсов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800800" cy="3361928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Цели и задачи анализа труда и заработной платы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Общая характеристика состояния трудовых ресурсов.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Анализ численности и состава работников предприятия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Анализ использования трудовых ресурсов.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Анализ производительности труда.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Анализ динамики заработной платы.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Анализ эффективности стимулирования трудовых ресурсов.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некоторых предприятиях материальной сферы выделен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персонал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занятый в основной деятельности и неосновной.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промышленных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предприятиях выделяется промышленно-производственный персонал и персонал непромышленных организаций, состоящих на балансе промышленного предприятия.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Анализируют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структуру среднесписочной численности промышленно-производственного персонала за отчетный год и в динамике.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Численность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работников подразделяется на явочную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списочную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Явочная численность ППП определяется всего по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предприятию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 том числе в основных подразделениях. Рассчитывают среднесписочную численность всего персонала, в том числе ППП, из них рабочих; персонал совместителей.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Определяют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движение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численности промышленно-производственных рабочих: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состояло по отчету на начало отчетного года;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принято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всего, в том числе: по организованному набору, по направлению из числа окончивших учебное заведение,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переведенных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других предприятий, из учреждений и организаций,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принято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самим предприятием;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переведено в рабочие из других категорий персонала и из непромышленных организаций;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выбыло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всего, в том числе: переведено на другие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предприятия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 учреждения и организации в связи с окончанием срока договора, в связи с переходом на учебу, призывом на военную службу, по собственному желанию, уволено за прогул и другие нарушения трудовой дисциплины, переведено из рабочих;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5) состояло по отчету на конец отчетного года;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6) число рабочих, совершивших прогул с начала года, число случаев прогула;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7) число состоявших в списочном составе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476672"/>
            <a:ext cx="8686800" cy="590465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Численность работников по категориям распределяется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рабочих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служащих, из последних выделяются руководители,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специалисты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служащие.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рабочим относятся лица, непосредственно занятые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процессе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создания материальных ценностей, а также занятые ремонтом, перемещением грузов, перевозкой пассажиров.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руководителям относятся работники, занимающие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должности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руководителей предприятий и их структурных подразделений.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руководителям относятся директора, начальники,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управляющие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заведующие, председатели, командиры, комиссары,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мастера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производители работ, специалисты, инспекторы.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специалистам относятся работники, занятые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инженерно-техническими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экономическими и другими работами: агрономы,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администраторы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бухгалтеры, геологи, диспетчеры и т.д.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служащим относятся работники, осуществляющие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подготовку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оформление документации, учет и контроль, хозяйственное обслуживание.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этом следует учесть некоторое различие в учете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численности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работников для различных целей (таблица 1).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Таблица 1 - Учет различных категорий работников в среднесписочной численности для целей налогообложения и статистики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6" y="548678"/>
          <a:ext cx="8424936" cy="6107262"/>
        </p:xfrm>
        <a:graphic>
          <a:graphicData uri="http://schemas.openxmlformats.org/drawingml/2006/table">
            <a:tbl>
              <a:tblPr/>
              <a:tblGrid>
                <a:gridCol w="3007217"/>
                <a:gridCol w="3007217"/>
                <a:gridCol w="2373438"/>
                <a:gridCol w="37064"/>
              </a:tblGrid>
              <a:tr h="202254">
                <a:tc rowSpan="2">
                  <a:txBody>
                    <a:bodyPr/>
                    <a:lstStyle/>
                    <a:p>
                      <a:pPr>
                        <a:lnSpc>
                          <a:spcPct val="108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Трудовые и договорные отношения работника с предприятием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8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SimSun"/>
                          <a:cs typeface="Times New Roman"/>
                        </a:rPr>
                        <a:t>Количество человек для целей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SimSu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2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8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SimSun"/>
                          <a:cs typeface="Times New Roman"/>
                        </a:rPr>
                        <a:t>налогообложения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8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SimSun"/>
                          <a:cs typeface="Times New Roman"/>
                        </a:rPr>
                        <a:t>статистики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SimSu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8588">
                <a:tc>
                  <a:txBody>
                    <a:bodyPr/>
                    <a:lstStyle/>
                    <a:p>
                      <a:pPr>
                        <a:lnSpc>
                          <a:spcPct val="108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1. Работники, состоящие в штате предприятия, в том числе получающие две или полторы ставки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8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Пропорционально </a:t>
                      </a:r>
                      <a:r>
                        <a:rPr lang="ru-RU" sz="1200" dirty="0" smtClean="0">
                          <a:latin typeface="Times New Roman"/>
                          <a:ea typeface="SimSun"/>
                          <a:cs typeface="Times New Roman"/>
                        </a:rPr>
                        <a:t>фактически </a:t>
                      </a: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отработанному времени, но не более одной единицы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8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SimSun"/>
                          <a:cs typeface="Times New Roman"/>
                        </a:rPr>
                        <a:t>Пропорционально </a:t>
                      </a: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фактически </a:t>
                      </a:r>
                      <a:r>
                        <a:rPr lang="ru-RU" sz="1200" dirty="0" smtClean="0">
                          <a:latin typeface="Times New Roman"/>
                          <a:ea typeface="SimSun"/>
                          <a:cs typeface="Times New Roman"/>
                        </a:rPr>
                        <a:t>отработанному времени</a:t>
                      </a: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, но не более одной единицы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SimSu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9018">
                <a:tc>
                  <a:txBody>
                    <a:bodyPr/>
                    <a:lstStyle/>
                    <a:p>
                      <a:pPr>
                        <a:lnSpc>
                          <a:spcPct val="108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2. Работники, временно </a:t>
                      </a:r>
                      <a:r>
                        <a:rPr lang="ru-RU" sz="1200" dirty="0" smtClean="0">
                          <a:latin typeface="Times New Roman"/>
                          <a:ea typeface="SimSun"/>
                          <a:cs typeface="Times New Roman"/>
                        </a:rPr>
                        <a:t>переведенные </a:t>
                      </a: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по инициативе администрации на работу на неполное время в связи с отсутствием сырья, </a:t>
                      </a:r>
                      <a:r>
                        <a:rPr lang="ru-RU" sz="1200" dirty="0" smtClean="0">
                          <a:latin typeface="Times New Roman"/>
                          <a:ea typeface="SimSun"/>
                          <a:cs typeface="Times New Roman"/>
                        </a:rPr>
                        <a:t>сокращением </a:t>
                      </a: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объема работ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8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Пропорционально фактически </a:t>
                      </a:r>
                      <a:r>
                        <a:rPr lang="ru-RU" sz="1200" dirty="0" smtClean="0">
                          <a:latin typeface="Times New Roman"/>
                          <a:ea typeface="SimSun"/>
                          <a:cs typeface="Times New Roman"/>
                        </a:rPr>
                        <a:t>отработанному </a:t>
                      </a: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времени, но не более одной единицы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8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SimSun"/>
                          <a:cs typeface="Times New Roman"/>
                        </a:rPr>
                        <a:t>Одна единица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SimSu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6763">
                <a:tc>
                  <a:txBody>
                    <a:bodyPr/>
                    <a:lstStyle/>
                    <a:p>
                      <a:pPr>
                        <a:lnSpc>
                          <a:spcPct val="108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SimSun"/>
                          <a:cs typeface="Times New Roman"/>
                        </a:rPr>
                        <a:t>3. Работники, находящиеся в отпуске без сохранения заработной платы по инициативе администрации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8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SimSun"/>
                          <a:cs typeface="Times New Roman"/>
                        </a:rPr>
                        <a:t>Не учитываются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8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Одна единица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SimSu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9018">
                <a:tc>
                  <a:txBody>
                    <a:bodyPr/>
                    <a:lstStyle/>
                    <a:p>
                      <a:pPr>
                        <a:lnSpc>
                          <a:spcPct val="108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4. Внутренние совместители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8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Пропорционально </a:t>
                      </a:r>
                      <a:r>
                        <a:rPr lang="ru-RU" sz="1200" dirty="0" smtClean="0">
                          <a:latin typeface="Times New Roman"/>
                          <a:ea typeface="SimSun"/>
                          <a:cs typeface="Times New Roman"/>
                        </a:rPr>
                        <a:t>фактически </a:t>
                      </a: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отработанному времени, но не более 0,5 единицы, а с учетом </a:t>
                      </a:r>
                      <a:r>
                        <a:rPr lang="ru-RU" sz="1200" dirty="0" smtClean="0">
                          <a:latin typeface="Times New Roman"/>
                          <a:ea typeface="SimSun"/>
                          <a:cs typeface="Times New Roman"/>
                        </a:rPr>
                        <a:t>основной </a:t>
                      </a: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деятельности — не более 1,5 единицы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8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SimSun"/>
                          <a:cs typeface="Times New Roman"/>
                        </a:rPr>
                        <a:t>Не учитываются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SimSu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4509">
                <a:tc>
                  <a:txBody>
                    <a:bodyPr/>
                    <a:lstStyle/>
                    <a:p>
                      <a:pPr>
                        <a:lnSpc>
                          <a:spcPct val="108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SimSun"/>
                          <a:cs typeface="Times New Roman"/>
                        </a:rPr>
                        <a:t>5. Внешние совместители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8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baseline="30000" dirty="0">
                          <a:latin typeface="Times New Roman"/>
                          <a:ea typeface="SimSun"/>
                          <a:cs typeface="Times New Roman"/>
                        </a:rPr>
                        <a:t>-</a:t>
                      </a:r>
                      <a:endParaRPr lang="ru-RU" sz="12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8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Не учитываются (показываются </a:t>
                      </a:r>
                      <a:r>
                        <a:rPr lang="ru-RU" sz="1200" dirty="0" smtClean="0">
                          <a:latin typeface="Times New Roman"/>
                          <a:ea typeface="SimSun"/>
                          <a:cs typeface="Times New Roman"/>
                        </a:rPr>
                        <a:t>отдельной </a:t>
                      </a: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строкой)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SimSu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297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SimSun"/>
                          <a:cs typeface="Times New Roman"/>
                        </a:rPr>
                        <a:t>6. Надомники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SimSun"/>
                          <a:cs typeface="Times New Roman"/>
                        </a:rPr>
                        <a:t>—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SimSun"/>
                          <a:cs typeface="Times New Roman"/>
                        </a:rPr>
                        <a:t>Одна единица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7297">
                <a:tc rowSpan="3">
                  <a:txBody>
                    <a:bodyPr/>
                    <a:lstStyle/>
                    <a:p>
                      <a:pPr marR="127000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7. Работники по </a:t>
                      </a:r>
                      <a:r>
                        <a:rPr lang="ru-RU" sz="1200" dirty="0" smtClean="0">
                          <a:latin typeface="Times New Roman"/>
                          <a:ea typeface="SimSun"/>
                          <a:cs typeface="Times New Roman"/>
                        </a:rPr>
                        <a:t>гражданско-правовым </a:t>
                      </a: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договорам:</a:t>
                      </a:r>
                    </a:p>
                    <a:p>
                      <a:pPr marR="127000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а) состоящие в штате предприятия</a:t>
                      </a: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б) не состоящие в штате предприятия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91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Пропорционально </a:t>
                      </a:r>
                      <a:r>
                        <a:rPr lang="ru-RU" sz="1200" dirty="0" smtClean="0">
                          <a:latin typeface="Times New Roman"/>
                          <a:ea typeface="SimSun"/>
                          <a:cs typeface="Times New Roman"/>
                        </a:rPr>
                        <a:t>фактически </a:t>
                      </a: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отработанному </a:t>
                      </a:r>
                      <a:r>
                        <a:rPr lang="ru-RU" sz="1200" dirty="0" smtClean="0">
                          <a:latin typeface="Times New Roman"/>
                          <a:ea typeface="SimSun"/>
                          <a:cs typeface="Times New Roman"/>
                        </a:rPr>
                        <a:t>времени</a:t>
                      </a: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, но не более 0,5 </a:t>
                      </a:r>
                      <a:r>
                        <a:rPr lang="ru-RU" sz="1200" dirty="0" smtClean="0">
                          <a:latin typeface="Times New Roman"/>
                          <a:ea typeface="SimSun"/>
                          <a:cs typeface="Times New Roman"/>
                        </a:rPr>
                        <a:t>единицы</a:t>
                      </a: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, а с учетом основной деятельности — не более 1,5 единицы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Не учитываются (показываются </a:t>
                      </a:r>
                      <a:r>
                        <a:rPr lang="ru-RU" sz="1200" dirty="0" smtClean="0">
                          <a:latin typeface="Times New Roman"/>
                          <a:ea typeface="SimSun"/>
                          <a:cs typeface="Times New Roman"/>
                        </a:rPr>
                        <a:t>отдельной </a:t>
                      </a: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строкой)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18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Пропорционально </a:t>
                      </a:r>
                      <a:r>
                        <a:rPr lang="ru-RU" sz="1200" dirty="0" smtClean="0">
                          <a:latin typeface="Times New Roman"/>
                          <a:ea typeface="SimSun"/>
                          <a:cs typeface="Times New Roman"/>
                        </a:rPr>
                        <a:t>фактически </a:t>
                      </a: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отработанному </a:t>
                      </a:r>
                      <a:r>
                        <a:rPr lang="ru-RU" sz="1200" dirty="0" smtClean="0">
                          <a:latin typeface="Times New Roman"/>
                          <a:ea typeface="SimSun"/>
                          <a:cs typeface="Times New Roman"/>
                        </a:rPr>
                        <a:t>времени</a:t>
                      </a: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, но не более 1,5 единицы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Не учитываются (показываются </a:t>
                      </a:r>
                      <a:r>
                        <a:rPr lang="ru-RU" sz="1200" dirty="0" smtClean="0">
                          <a:latin typeface="Times New Roman"/>
                          <a:ea typeface="SimSun"/>
                          <a:cs typeface="Times New Roman"/>
                        </a:rPr>
                        <a:t>отдельной </a:t>
                      </a: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строкой)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9187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8. Предприниматели без образования </a:t>
                      </a:r>
                      <a:r>
                        <a:rPr lang="ru-RU" sz="1200" dirty="0" smtClean="0">
                          <a:latin typeface="Times New Roman"/>
                          <a:ea typeface="SimSun"/>
                          <a:cs typeface="Times New Roman"/>
                        </a:rPr>
                        <a:t>юридического </a:t>
                      </a: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лица, </a:t>
                      </a:r>
                      <a:r>
                        <a:rPr lang="ru-RU" sz="1200" dirty="0" smtClean="0">
                          <a:latin typeface="Times New Roman"/>
                          <a:ea typeface="SimSun"/>
                          <a:cs typeface="Times New Roman"/>
                        </a:rPr>
                        <a:t>работающие </a:t>
                      </a: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с предприятием по договорам, не являю­щимся гражданско-правовыми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SimSun"/>
                          <a:cs typeface="Times New Roman"/>
                        </a:rPr>
                        <a:t>Не учитываются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SimSun"/>
                          <a:cs typeface="Times New Roman"/>
                        </a:rPr>
                        <a:t>Не учитываются</a:t>
                      </a:r>
                    </a:p>
                  </a:txBody>
                  <a:tcPr marL="9763" marR="97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Прежде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всего, анализируется выполнение плана по численности и составу работающих с точки зрения не только количества, но и качества изменений. В ходе анализа по каждой категории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работающих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выявляются отклонения фактической численности от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плановой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прошлого года, изучаются профессиональный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квалификационный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 работающих, выясняется правильность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рабочих в связи с их квалификацией. На основе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всестороннего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анализа разрабатываются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оргтехмероприятия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направленные на обеспечение рабочей силой.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4. Анализ использования трудовых ресурсов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 трудовых ресурсов характеризуется такими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показателями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как среднесписочная численность занятых и их социально-демографические особенности, уровень занятости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работников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физическим и умственным трудом, интенсивность труда,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число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отработанных рабочих дней, средняя продолжительность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рабочего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дня, число выходных, количество дней отпуска, число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продолжительность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перерывов, предоставляемых внутри рабочего дня, время простоев, число дней болезни и т. п. Одной из важнейших характеристик использования трудовых ресурсов является показатель производительности труда. Анализ использования трудовых ресурсов может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осуществляться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основе баланса использования рабочего времени.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Анализ использования трудовых ресурсов предполагает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исследование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механизма поведения и активизации работников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предприятия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который включает мотивацию, стимулирование и контроль.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91264" cy="561662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Трудовое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поведение работников определяется взаимодействием различных внутренних и внешних мотивов. К внутренним мотивам относятся личные потребности, интересы, желания, стремления, ценностные ориентации, идеалы. Под мотивом (целевой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установкой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понимается предрасположенность работника действовать тем или иным образом. Деятельность человека обосновывается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одновременно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несколькими мотивами. Любой мотив труда имеет такую структуру: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•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потребность, которую хочет удовлетворить работник;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•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благо, позволяющее удовлетворить эту потребность;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•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трудовое действие, необходимое для получения блага,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•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цена или издержки материального и морального характера, связанные с осуществлением трудового действия.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разных трудовых ситуациях структура мотиваций различна. У работников, занятых малосодержательным трудом, ведущим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мотивом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выбора работы является размер заработной платы. 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работников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занятых более содержательными видами труда, значимость отдельных мотивов выравнивается. Это касается и таких мотивов, как заработная плата и содержание труда. На различия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изменения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структуры мотивов оказывает большое влияние возможность удовлетворения потребностей как в самой сфере труда, так и в других сферах жизнедеятельности. Так, стимулирующее влияние заработной платы ослабляется до тех пор, пока в обществе не перекрыты каналы получения нетрудовых доходов.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76672"/>
            <a:ext cx="8291264" cy="561662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Мотивация труда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это стремление работника удовлетворить свои потребности (получить определенные блага) посредством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трудовой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деятельности. Мотивы труда с содержанием самого труда, как правило, не связаны. Они имеют сугубо материальный характер (оплата труда, сохранение рабочего места) либо связаны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непосредственно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условиями труда, которые устраивают работника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близость места работы к дому, занятость неполный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рабочий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день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т.п.).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Труд, содержание которого строго регламентиро­вано, нуждается в дополнительной мотивации.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Разгосударствление собственности и наделение ею работников стимулирует у них личную заинтересованность в результатах труда, в получении дохода.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5. Анализ производительности труда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78112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Анализ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использования трудовых ресурсов во многом зависит от интенсивности труда, главным измерителем которой является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производительность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труда. Производительность труда определяется как отношение объема реализации продукции (работ, услуг) к среднесписочной численности занятых. Анализ производительности труда может быть осуществлен в три этапа. На первом этапе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определяются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основные факторы, влияющие на уровень и динамику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производительности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втором этапе осуществляется расчет влияния данных факторов на изменение производительности труда. Третий этап предполагает выбор оптимального варианта экономического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обоснования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роста производительности труда за счет определенного подбора групп факторов.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Цели и задачи анализа труда и заработной платы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85313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Анализ труда и заработной платы должен быть ориентирован на решение таких целей управления, как: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организация набора рабочей силы;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подготовка кадров;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правильная организация труда;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планирование баланса рабочего времени;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организация борьбы с потерями рабочего времени;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нормирование труда, контроль за отклонениями от норм;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организация оплаты труда;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рациональное использование и борьба с непроизводительны­ми расходами фонда оплаты труда;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система стимулирования труда;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производительность труда, резервы ее увеличения;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анализ соотношения темпов роста производительности труда и заработной платы;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эффективность использования трудовых ресурсов.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Основные факторы производительности труда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3" y="1412776"/>
          <a:ext cx="8280919" cy="5023480"/>
        </p:xfrm>
        <a:graphic>
          <a:graphicData uri="http://schemas.openxmlformats.org/drawingml/2006/table">
            <a:tbl>
              <a:tblPr/>
              <a:tblGrid>
                <a:gridCol w="2406873"/>
                <a:gridCol w="5805363"/>
                <a:gridCol w="68683"/>
              </a:tblGrid>
              <a:tr h="360040">
                <a:tc>
                  <a:txBody>
                    <a:bodyPr/>
                    <a:lstStyle/>
                    <a:p>
                      <a:pPr indent="6477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SimSun"/>
                          <a:cs typeface="Times New Roman"/>
                        </a:rPr>
                        <a:t>Группа факторов</a:t>
                      </a:r>
                    </a:p>
                  </a:txBody>
                  <a:tcPr marL="25163" marR="251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4770"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SimSun"/>
                          <a:cs typeface="Times New Roman"/>
                        </a:rPr>
                        <a:t>Характеристика факторов</a:t>
                      </a:r>
                    </a:p>
                  </a:txBody>
                  <a:tcPr marL="25163" marR="251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SimSu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1174">
                <a:tc>
                  <a:txBody>
                    <a:bodyPr/>
                    <a:lstStyle/>
                    <a:p>
                      <a:pPr indent="64770" algn="just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SimSun"/>
                          <a:cs typeface="Times New Roman"/>
                        </a:rPr>
                        <a:t>Отраслевые</a:t>
                      </a:r>
                    </a:p>
                  </a:txBody>
                  <a:tcPr marL="25163" marR="251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4770" algn="just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SimSun"/>
                          <a:cs typeface="Times New Roman"/>
                        </a:rPr>
                        <a:t>Выпуск высокотехнологичной продукции высокого качества, отсутствие конкурентов</a:t>
                      </a:r>
                    </a:p>
                  </a:txBody>
                  <a:tcPr marL="25163" marR="251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SimSu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66762">
                <a:tc>
                  <a:txBody>
                    <a:bodyPr/>
                    <a:lstStyle/>
                    <a:p>
                      <a:pPr indent="64770" algn="just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SimSun"/>
                          <a:cs typeface="Times New Roman"/>
                        </a:rPr>
                        <a:t>Структурные</a:t>
                      </a:r>
                    </a:p>
                  </a:txBody>
                  <a:tcPr marL="25163" marR="251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477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SimSun"/>
                          <a:cs typeface="Times New Roman"/>
                        </a:rPr>
                        <a:t>Повышение удельного веса покупных </a:t>
                      </a:r>
                      <a:r>
                        <a:rPr lang="ru-RU" sz="1800" dirty="0" smtClean="0">
                          <a:latin typeface="Times New Roman"/>
                          <a:ea typeface="SimSun"/>
                          <a:cs typeface="Times New Roman"/>
                        </a:rPr>
                        <a:t>полуфабрикатов</a:t>
                      </a:r>
                      <a:r>
                        <a:rPr lang="ru-RU" sz="1800" dirty="0">
                          <a:latin typeface="Times New Roman"/>
                          <a:ea typeface="SimSun"/>
                          <a:cs typeface="Times New Roman"/>
                        </a:rPr>
                        <a:t>, относительное уменьшение численности персонала при росте объема производства</a:t>
                      </a:r>
                    </a:p>
                  </a:txBody>
                  <a:tcPr marL="25163" marR="251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SimSu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66762">
                <a:tc>
                  <a:txBody>
                    <a:bodyPr/>
                    <a:lstStyle/>
                    <a:p>
                      <a:pPr indent="64770" algn="just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SimSun"/>
                          <a:cs typeface="Times New Roman"/>
                        </a:rPr>
                        <a:t>Технические</a:t>
                      </a:r>
                    </a:p>
                  </a:txBody>
                  <a:tcPr marL="25163" marR="251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477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SimSun"/>
                          <a:cs typeface="Times New Roman"/>
                        </a:rPr>
                        <a:t>Повышение мощности оборудования, </a:t>
                      </a:r>
                      <a:r>
                        <a:rPr lang="ru-RU" sz="1800" dirty="0" smtClean="0">
                          <a:latin typeface="Times New Roman"/>
                          <a:ea typeface="SimSun"/>
                          <a:cs typeface="Times New Roman"/>
                        </a:rPr>
                        <a:t>внедрение </a:t>
                      </a:r>
                      <a:r>
                        <a:rPr lang="ru-RU" sz="1800" dirty="0">
                          <a:latin typeface="Times New Roman"/>
                          <a:ea typeface="SimSun"/>
                          <a:cs typeface="Times New Roman"/>
                        </a:rPr>
                        <a:t>прогрессивных технологий, механиза­ция и автоматизация производственных процессов</a:t>
                      </a:r>
                    </a:p>
                  </a:txBody>
                  <a:tcPr marL="25163" marR="251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SimSu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174">
                <a:tc>
                  <a:txBody>
                    <a:bodyPr/>
                    <a:lstStyle/>
                    <a:p>
                      <a:pPr indent="64770" algn="just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SimSun"/>
                          <a:cs typeface="Times New Roman"/>
                        </a:rPr>
                        <a:t>Организационные</a:t>
                      </a:r>
                    </a:p>
                  </a:txBody>
                  <a:tcPr marL="25163" marR="251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64770" algn="just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SimSun"/>
                          <a:cs typeface="Times New Roman"/>
                        </a:rPr>
                        <a:t>Увеличение норм выработки, ликвидация потерь рабочего времени</a:t>
                      </a:r>
                    </a:p>
                  </a:txBody>
                  <a:tcPr marL="25163" marR="251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6762">
                <a:tc>
                  <a:txBody>
                    <a:bodyPr/>
                    <a:lstStyle/>
                    <a:p>
                      <a:pPr indent="64770" algn="just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SimSun"/>
                          <a:cs typeface="Times New Roman"/>
                        </a:rPr>
                        <a:t>Территориальные</a:t>
                      </a:r>
                    </a:p>
                  </a:txBody>
                  <a:tcPr marL="25163" marR="251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6477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SimSun"/>
                          <a:cs typeface="Times New Roman"/>
                        </a:rPr>
                        <a:t>Благоприятные территориальные условия производства, сокращение затрат на </a:t>
                      </a:r>
                      <a:r>
                        <a:rPr lang="ru-RU" sz="1800" dirty="0" smtClean="0">
                          <a:latin typeface="Times New Roman"/>
                          <a:ea typeface="SimSun"/>
                          <a:cs typeface="Times New Roman"/>
                        </a:rPr>
                        <a:t>транспортировку </a:t>
                      </a:r>
                      <a:r>
                        <a:rPr lang="ru-RU" sz="1800" dirty="0">
                          <a:latin typeface="Times New Roman"/>
                          <a:ea typeface="SimSun"/>
                          <a:cs typeface="Times New Roman"/>
                        </a:rPr>
                        <a:t>продукции и исходного сырья</a:t>
                      </a:r>
                    </a:p>
                  </a:txBody>
                  <a:tcPr marL="25163" marR="251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1174">
                <a:tc>
                  <a:txBody>
                    <a:bodyPr/>
                    <a:lstStyle/>
                    <a:p>
                      <a:pPr indent="6477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SimSun"/>
                          <a:cs typeface="Times New Roman"/>
                        </a:rPr>
                        <a:t>Социально-экономические</a:t>
                      </a:r>
                      <a:endParaRPr lang="ru-RU" sz="18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25163" marR="251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64770" algn="just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SimSun"/>
                          <a:cs typeface="Times New Roman"/>
                        </a:rPr>
                        <a:t>Повышение уровня квалификации работников, улучшение условий труда</a:t>
                      </a:r>
                    </a:p>
                  </a:txBody>
                  <a:tcPr marL="25163" marR="251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0514">
                <a:tc>
                  <a:txBody>
                    <a:bodyPr/>
                    <a:lstStyle/>
                    <a:p>
                      <a:pPr indent="6477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SimSun"/>
                          <a:cs typeface="Times New Roman"/>
                        </a:rPr>
                        <a:t>Морально-психологические</a:t>
                      </a:r>
                      <a:endParaRPr lang="ru-RU" sz="1800" dirty="0">
                        <a:latin typeface="Times New Roman"/>
                        <a:ea typeface="SimSun"/>
                        <a:cs typeface="Times New Roman"/>
                      </a:endParaRPr>
                    </a:p>
                  </a:txBody>
                  <a:tcPr marL="25163" marR="251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6477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SimSun"/>
                          <a:cs typeface="Times New Roman"/>
                        </a:rPr>
                        <a:t>Улучшение морально-психологического климата в коллективе, развитие позитивной мотивации труда</a:t>
                      </a:r>
                    </a:p>
                  </a:txBody>
                  <a:tcPr marL="25163" marR="251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6. Анализ динамики заработной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платы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Анализ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динамики заработной платы осуществляется по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следующим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этапам: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анализ системы оплаты труда на предприятии. Данный этап начинается с изучения приказов о штатном расписании, решении трудового коллектива, коллективного договора, специально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разработанного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положения об оплате труда В этих документах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определяется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 оплаты труда, используемая на предприятии,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устанавливаются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тарифы, расценки, система вознаграждения Оплата труда может быть основана или на отработанном времени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повременная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система), или на объеме выполненной работы (сдельная система), или увязана со сроками, качеством и объемом выполнен­ной работы (сдельно-премиальная система) В соответствии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категорией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видом и сложностью работ используют различные ставки и расценки оплаты труда. Как правило, оплата труда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дифференцируется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зависимости от профессии, квалификации, условий труда;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анализ динамики заработной платы во временном и профессионально-квалификационном разрезе Этот вид анализа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выполняется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основании ведомостей на оплату труда, данных лицевых счетов работников. Устанавливается зависимость между уровнем оплаты труда и количеством отработанного времени, сложностью и качеством труда, профессиональной квалификацией работника;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анализ зависимости заработной платы от качества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труда.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этом качество труда подразделяется на высокое, среднее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низкое.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Выделяют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труд, требующий высочайшей, высокой, средней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квалификации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не требующий квалификации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7. Анализ эффективности стимулирования трудовых ресурсов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Стимулирование трудовых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ресурсов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включает систему оплаты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поощрения, различные виды социальных льгот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выплат. Традиционная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тарифная система оплаты труда и ключевые элементы ее организации в виде гарантированных ставок и должностных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окладов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пришли в противоречие с рыночными условиями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хозяйствования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не только не выполняют стимулирующей роли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результативности труда и производства, но издерживают эти процессы. Различного рода премии, доплаты и надбавки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превратились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механическую прибавку к тарифным ставкам и окладам, слабо увязываются с конечными результатами деятельности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предприятия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424936" cy="6048672"/>
          </a:xfrm>
        </p:spPr>
        <p:txBody>
          <a:bodyPr>
            <a:normAutofit fontScale="32500" lnSpcReduction="20000"/>
          </a:bodyPr>
          <a:lstStyle/>
          <a:p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Денежная мотивация является важным, но, естественно, не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единственным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элементом организации стимулирования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высокопроизводительного труда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. Заработная плата, которая является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основной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частью совокупного дохода работника, в последние годы в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значительной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мере утратила свою стимулирующую роль В существующих формах она не восприимчива к научно-техническому прогрессу, не заинтересовывает работников в росте качества продукции,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экономии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ресурсов, максимальной реализации своих потенциальных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возможностей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, а трудовые коллективы — в использовании внутренних резервов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производства. Как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правило, уровень оплаты труда слабо увязывается с его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результативностью. Имеет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место уравнительность в распределении, незначительны различия в дифференциации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доходов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от трудовой деятельности рабочих и специалистов,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работников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разной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квалификации.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В целом размер традиционных (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заработной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платы, премий, доплат, надбавок) и новых видов доходов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работников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, занятых в негосударственном секторе экономики (доходов на капитал, дивидендов по акциям, пособий, выплат, компенсаций и </a:t>
            </a:r>
            <a:r>
              <a:rPr lang="ru-RU" sz="6800" dirty="0" err="1" smtClean="0">
                <a:latin typeface="Times New Roman" pitchFamily="18" charset="0"/>
                <a:cs typeface="Times New Roman" pitchFamily="18" charset="0"/>
              </a:rPr>
              <a:t>т.д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), слабо зависит от результатов их работы, итогов финансово-хозяйственной деятельности </a:t>
            </a:r>
            <a:r>
              <a:rPr lang="ru-RU" sz="6800" dirty="0" smtClean="0">
                <a:latin typeface="Times New Roman" pitchFamily="18" charset="0"/>
                <a:cs typeface="Times New Roman" pitchFamily="18" charset="0"/>
              </a:rPr>
              <a:t>предприятий.</a:t>
            </a:r>
            <a:endParaRPr lang="ru-RU" sz="6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Необходимы новые подходы к обеспечению адекватности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оплаты труда требованиям рыночной экономики ликвидация уравнительного принципа и устранение неоправданных различий в уровне оплаты труда, необоснованных льгот и привилегий; выявление мотивов трудовой деятельности и обоснование размера минимальной и максимальной заработной платы; разработка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механизма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связи уровня заработной платы работника с конечными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результатами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его деятельности, установление социальных гарантий и мер социальной защиты. Это предполагает регулярный пересмотр условий стимулирования в соответствии с изменениями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организационно-технических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социально-экономических условий труда (внедрение нового оборудования, повышение уровня механизации, сокращение ручного труда, внедрение новых форм организации труда, изменение социально-демографического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профессионально-квалификационного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состава трудового коллектива и т. п.).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Опережающие темпы роста производительности труда по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сравнению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темпами повышения заработной платы должны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обеспечивать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реализацию ее стимулирующей роли. Мера, качество,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напряженность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интенсивность труда должны соответствовать 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оплате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Основная цель системы стимулирования труда — реализация интересов предприятия, к которым относятся повышение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производительности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труда, снижение себестоимости продукции,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интенсификация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сбыта. Но для достижения этого требуется согласо­вание интересов предприятия и интересов работников (признание результатов их труда, причем не только в материальном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выражении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возможность самореализации и т. п.).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496944" cy="604867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Составные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разделы анализа трудовых ресурсов: анализ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численности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состава рабочей силы; анализ использования рабочего времени; анализ производительности труда; анализ расхода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фонда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оплаты труда и величины заработной платы; анализ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соотношения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темпах роста производительности труда и заработной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резервы лучшего использования труда и фонда оплаты труда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Информационная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база анализа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первичная учетная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документация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труду: договоры, контракты, приказы (распоряжения) о приеме на работу и прекращении трудового договора, личная карточка, записка о предоставлении отпуска, табель учета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рабочего времени и расчета заработной платы, наряды на выполнение работ, нормы, расценки, доплатные и простойные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листки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расчетно-платежные ведомости, платежные ведомости,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лицевые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счета и другие документы.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404664"/>
            <a:ext cx="8686800" cy="590465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Основные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планово-нормативные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документы - это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баланс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рабочей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силы, баланс рабочего времени, план снижения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трудоемкости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план по фонду оплаты труда и фонду материального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поощрения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где содержатся данные о потребности в рабочей силе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источниках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ее обеспечения, подготовке кадров, высвобождении рабочих, повышении квалификации работающих, повышении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производительности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труда по факторам, трудоемкости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производственной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программы, нормативы по труду и заработной плате, фонд оплаты труда по категориям, смета материальных поощрений,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положения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 премировании работников. Фактические показатели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содержатся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отчетности предприятия: по труду и его оплате, 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выполнении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плана повышения эффективности производства, по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трудоемкости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производства, о движении средств целевого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финансирования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об использовании фонда поощрения.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Общая характеристика состояния трудовых ресурсов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Трудовые ресурсы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это население в трудоспособном экономи­чески активном возрасте (мужчины в возрасте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16-59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лет, женщи­ны в возрасте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16-54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года), исключая неработающих инвалидов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групп и пенсионеров по льготному списку. К трудовым ресурсам относятся работающие пенсионеры и подростки. Трудовые ресурсы характеризуются по половозрастному, образовательному,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профессиональному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составу, общему и специальному стажу работы.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трудовых ресурсов выделяют собственников (акционеров) и наемных работников. По занимаемым должностям в составе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трудовых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ресурсов различают руководителей, специалистов,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менеджеров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инженерно-технический персонал и рабочих.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435280" cy="604867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Важными показателями являются социально-демографические особенности работников и специфика производственной и внепроизводственной среды. К социально-демографическим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особенностям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работников относятся пол, возраст, образование, стаж работы и личностные ориентации. Личностными ориентациями являются интересы, потребности, целевые установки, ценностные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ориентации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мировоззрение. Факторы, связанные с особенностями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производственной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внепроизводственной среды, подразделяются на прямые и косвенные. К прямым факторам относятся объективные специфические условия трудовой деятельности, характеристики производственной ситуации, а косвенными являются система семейного и школьного воспитания, воздействие средств массовой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информации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среды проживания.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Существует отраслевая и территориальная специфика занятости трудовых ресурсов, особенности занятости на предприятиях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различной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организационно-правовой структуры и формы собственности Общая характеристика состояния трудовых ресурсов содержится в балансе трудовых ресурсов.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Баланс трудовых ресурсов может разрабатываться по различным видам трудовых ресурсов (квалифицированные рабочие, рабочие с высшим и средним специальным образованием) с любой степенью детализации. Разработка баланса трудовых ресурсов позволяет качественно и аргументирование проводить диагностику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состоящий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трудовых ресурсов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Общепризнанно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что уровень профессионализма работника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владение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 необходимой информацией образуют его оборотный капитал, а наличие инвестиционных проектов, инновационных предложений, идей составляет его основной капитал.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Капитализированная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оценка рабочей силы должна выражаться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соответствующей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заработной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плате.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Интеллектуальным капиталом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является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научная продукция.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Отметим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что конкурентоспособность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работника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зависит от его здоровья и уровня духовного потенциала личности. Профессиональные знания и опыт отдельных работников в процессе производства превращаются в трудовой капитал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36004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3. Анализ численности и состава работников предприятия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820472" cy="5472608"/>
          </a:xfrm>
        </p:spPr>
        <p:txBody>
          <a:bodyPr>
            <a:no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процессе анализа используют сведения о среднесписочной численности персонала.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списочный состав работников предприятия включаются все работники, принятые на постоянную, сезонную, а также временную работу на срок один день и более со дня зачисления их на работу.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 включаются в списочный состав работники: не состоящие в штате данного предприятия, принятые на работу по совместитель­ству и др.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анализу привлекают данные о среднесписочной численнос­ти работающих по категориям: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Персонала — всего.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том числе: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 Промышленно-производственный персонал (ППП),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из него: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1.1. Рабочие (включая МОП, учеников и работников охраны);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1.2. Служащие— всего. В том числе: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1.2.1. Руководители.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1.2.2. Специалисты.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1.2.3. Другие работники, относящиеся к служащим.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2. Непромышленный персонал.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2882</Words>
  <Application>Microsoft Office PowerPoint</Application>
  <PresentationFormat>Экран (4:3)</PresentationFormat>
  <Paragraphs>152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Анализ состояния и использования трудовых ресурсов </vt:lpstr>
      <vt:lpstr>1. Цели и задачи анализа труда и заработной платы </vt:lpstr>
      <vt:lpstr>Слайд 3</vt:lpstr>
      <vt:lpstr>Слайд 4</vt:lpstr>
      <vt:lpstr>2. Общая характеристика состояния трудовых ресурсов</vt:lpstr>
      <vt:lpstr>Слайд 6</vt:lpstr>
      <vt:lpstr>Слайд 7</vt:lpstr>
      <vt:lpstr>Слайд 8</vt:lpstr>
      <vt:lpstr>3. Анализ численности и состава работников предприятия </vt:lpstr>
      <vt:lpstr>Слайд 10</vt:lpstr>
      <vt:lpstr>Слайд 11</vt:lpstr>
      <vt:lpstr>Слайд 12</vt:lpstr>
      <vt:lpstr>Таблица 1 - Учет различных категорий работников в среднесписочной численности для целей налогообложения и статистики </vt:lpstr>
      <vt:lpstr>Слайд 14</vt:lpstr>
      <vt:lpstr>4. Анализ использования трудовых ресурсов </vt:lpstr>
      <vt:lpstr>Слайд 16</vt:lpstr>
      <vt:lpstr>Слайд 17</vt:lpstr>
      <vt:lpstr>Слайд 18</vt:lpstr>
      <vt:lpstr>5. Анализ производительности труда</vt:lpstr>
      <vt:lpstr>Основные факторы производительности труда</vt:lpstr>
      <vt:lpstr>6. Анализ динамики заработной платы </vt:lpstr>
      <vt:lpstr>Слайд 22</vt:lpstr>
      <vt:lpstr>7. Анализ эффективности стимулирования трудовых ресурсов</vt:lpstr>
      <vt:lpstr>Слайд 24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состояния и использования трудовых ресурсов </dc:title>
  <dc:creator>Ирина</dc:creator>
  <cp:lastModifiedBy>Ирина</cp:lastModifiedBy>
  <cp:revision>8</cp:revision>
  <dcterms:created xsi:type="dcterms:W3CDTF">2016-10-26T07:28:44Z</dcterms:created>
  <dcterms:modified xsi:type="dcterms:W3CDTF">2016-10-26T08:47:00Z</dcterms:modified>
</cp:coreProperties>
</file>